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1737" r:id="rId5"/>
    <p:sldId id="1740" r:id="rId6"/>
    <p:sldId id="1742" r:id="rId7"/>
    <p:sldId id="2084" r:id="rId8"/>
    <p:sldId id="2087" r:id="rId9"/>
    <p:sldId id="2090" r:id="rId10"/>
    <p:sldId id="2089" r:id="rId11"/>
    <p:sldId id="2091" r:id="rId12"/>
    <p:sldId id="2092" r:id="rId13"/>
    <p:sldId id="2094" r:id="rId14"/>
    <p:sldId id="2095" r:id="rId15"/>
    <p:sldId id="2096" r:id="rId16"/>
    <p:sldId id="2099" r:id="rId17"/>
    <p:sldId id="2083" r:id="rId18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1737"/>
            <p14:sldId id="1740"/>
            <p14:sldId id="1742"/>
            <p14:sldId id="2084"/>
            <p14:sldId id="2087"/>
            <p14:sldId id="2090"/>
            <p14:sldId id="2089"/>
            <p14:sldId id="2091"/>
            <p14:sldId id="2092"/>
            <p14:sldId id="2094"/>
            <p14:sldId id="2095"/>
            <p14:sldId id="2096"/>
            <p14:sldId id="2099"/>
            <p14:sldId id="20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34B"/>
    <a:srgbClr val="009900"/>
    <a:srgbClr val="F87CE9"/>
    <a:srgbClr val="E90DCF"/>
    <a:srgbClr val="E4903C"/>
    <a:srgbClr val="DF7F1F"/>
    <a:srgbClr val="9E0000"/>
    <a:srgbClr val="A70994"/>
    <a:srgbClr val="FF00FF"/>
    <a:srgbClr val="F98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3895" autoAdjust="0"/>
  </p:normalViewPr>
  <p:slideViewPr>
    <p:cSldViewPr snapToGrid="0">
      <p:cViewPr varScale="1">
        <p:scale>
          <a:sx n="65" d="100"/>
          <a:sy n="65" d="100"/>
        </p:scale>
        <p:origin x="102" y="78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27/11/2024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27/11/2024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753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83" y="2438400"/>
            <a:ext cx="7924800" cy="3966121"/>
          </a:xfrm>
        </p:spPr>
        <p:txBody>
          <a:bodyPr/>
          <a:lstStyle/>
          <a:p>
            <a:b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/>
                </a:solidFill>
              </a:rPr>
              <a:t>香港學科測驗</a:t>
            </a: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664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編修積分輸入方法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注意事項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032910F-00BF-49AF-8CC6-0E3B509DF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74"/>
          <a:stretch/>
        </p:blipFill>
        <p:spPr>
          <a:xfrm>
            <a:off x="785486" y="1952113"/>
            <a:ext cx="5070053" cy="429540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078F6A6-C972-4FFB-BAFB-05C896576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2"/>
          <a:stretch/>
        </p:blipFill>
        <p:spPr>
          <a:xfrm>
            <a:off x="6493012" y="2006872"/>
            <a:ext cx="5237352" cy="424064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486704C1-10DC-4398-BD5B-2CDEE97B8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在展開編修積分工作前，用戶須謹慎選定積分輸入方法</a:t>
            </a:r>
            <a:endParaRPr lang="en-US" altLang="zh-TW" sz="2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77932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積分編修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設定搜尋條件 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5FD8D45-5E95-4690-A39F-3E67CA80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36" y="2978586"/>
            <a:ext cx="4417841" cy="1952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marL="457200" indent="-4572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設定各項搜尋條件，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篩選學生，編修積分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50000"/>
              </a:lnSpc>
              <a:buSzPct val="80000"/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F18BCA-78AE-49F6-8511-3CCEC068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77" y="2310149"/>
            <a:ext cx="7185487" cy="3289076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FA1C997D-7F14-40E8-9F2C-08931012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6" y="1341429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香港學科測驗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積分編修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數據輸入</a:t>
            </a:r>
            <a:endParaRPr lang="en-US" altLang="zh-TW" sz="2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60024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積分編修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設定搜尋條件 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5FD8D45-5E95-4690-A39F-3E67CA80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36" y="1963802"/>
            <a:ext cx="4417841" cy="25985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marL="457200" indent="-45720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如學校未為中一新生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分班，可於「班別」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選擇「全部」或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「未編班」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3443EF-401A-4C1D-8DD7-E544CF47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35" y="1569500"/>
            <a:ext cx="7338429" cy="43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10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DF384E1-9FF7-4DA2-8DF3-0EB96720F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E9144A-2E26-448A-BCAA-914DE48A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47" y="1680776"/>
            <a:ext cx="4956596" cy="45858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BBEDD1E-710A-40B0-B783-3EE0995E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859" y="1684655"/>
            <a:ext cx="5469892" cy="44491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E563C36-CD3E-4433-AC05-75E5A2C5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積分編修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編修積分和缺席紀錄</a:t>
            </a:r>
          </a:p>
        </p:txBody>
      </p:sp>
    </p:spTree>
    <p:extLst>
      <p:ext uri="{BB962C8B-B14F-4D97-AF65-F5344CB8AC3E}">
        <p14:creationId xmlns:p14="http://schemas.microsoft.com/office/powerpoint/2010/main" val="15264240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087" y="1069654"/>
            <a:ext cx="10952920" cy="4591879"/>
          </a:xfrm>
        </p:spPr>
        <p:txBody>
          <a:bodyPr anchor="ctr"/>
          <a:lstStyle/>
          <a:p>
            <a:pPr algn="ctr"/>
            <a:r>
              <a:rPr lang="zh-TW" altLang="en-US" sz="5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zh-HK" altLang="en-US" sz="54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14</a:t>
            </a:fld>
            <a:endParaRPr lang="en-US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244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923" y="1321903"/>
            <a:ext cx="10952920" cy="4591879"/>
          </a:xfrm>
        </p:spPr>
        <p:txBody>
          <a:bodyPr anchor="ctr"/>
          <a:lstStyle/>
          <a:p>
            <a:pPr algn="ctr"/>
            <a:r>
              <a:rPr lang="zh-TW" altLang="en-US" sz="5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編修中一入學前香港學科測驗成績</a:t>
            </a:r>
            <a:endParaRPr lang="zh-HK" altLang="en-US" sz="5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2</a:t>
            </a:fld>
            <a:endParaRPr lang="en-US" dirty="0">
              <a:solidFill>
                <a:srgbClr val="2E75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147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聯遞系統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接收訊息</a:t>
            </a:r>
            <a:endParaRPr lang="en-US" altLang="zh-TW" sz="2200" dirty="0">
              <a:latin typeface="+mn-ea"/>
              <a:ea typeface="+mn-ea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7D5C1A0-D366-42AB-99DB-B795C79AE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接收參數檔案（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Testinfo.xls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2" name="投影片編號版面配置區 1">
            <a:extLst>
              <a:ext uri="{FF2B5EF4-FFF2-40B4-BE49-F238E27FC236}">
                <a16:creationId xmlns:a16="http://schemas.microsoft.com/office/drawing/2014/main" id="{211652EF-6399-4353-97D4-17C00E6EDE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</p:spPr>
        <p:txBody>
          <a:bodyPr/>
          <a:lstStyle/>
          <a:p>
            <a:pPr algn="r"/>
            <a:fld id="{7B3C8E2D-E91C-4BBB-B7BA-C2875630DAEF}" type="slidenum">
              <a:rPr lang="en-US" altLang="zh-HK" smtClean="0">
                <a:solidFill>
                  <a:srgbClr val="2E75B6"/>
                </a:solidFill>
              </a:rPr>
              <a:pPr algn="r"/>
              <a:t>3</a:t>
            </a:fld>
            <a:endParaRPr lang="en-US" dirty="0">
              <a:solidFill>
                <a:srgbClr val="2E75B6"/>
              </a:solidFill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3184AD3-6ECD-4489-A65C-B34FF8593F60}"/>
              </a:ext>
            </a:extLst>
          </p:cNvPr>
          <p:cNvGrpSpPr/>
          <p:nvPr/>
        </p:nvGrpSpPr>
        <p:grpSpPr>
          <a:xfrm>
            <a:off x="1450731" y="1850984"/>
            <a:ext cx="9290538" cy="4364393"/>
            <a:chOff x="1450731" y="1850984"/>
            <a:chExt cx="9290538" cy="4364393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3A055D9-8BDF-410E-9704-692A82402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0731" y="1850984"/>
              <a:ext cx="9290538" cy="4364393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9E9FC6-D25A-443A-BA1B-85C6209D8C1F}"/>
                </a:ext>
              </a:extLst>
            </p:cNvPr>
            <p:cNvSpPr/>
            <p:nvPr/>
          </p:nvSpPr>
          <p:spPr bwMode="auto">
            <a:xfrm>
              <a:off x="1457080" y="3968654"/>
              <a:ext cx="1597269" cy="23716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104775"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066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D76508E-AAED-4DDE-AB9E-283878439B22}"/>
              </a:ext>
            </a:extLst>
          </p:cNvPr>
          <p:cNvGrpSpPr/>
          <p:nvPr/>
        </p:nvGrpSpPr>
        <p:grpSpPr>
          <a:xfrm>
            <a:off x="322555" y="1465380"/>
            <a:ext cx="11575109" cy="4558238"/>
            <a:chOff x="-667660" y="1380713"/>
            <a:chExt cx="11575109" cy="455823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F77824D8-2E51-4C23-AC3A-3AB5EA51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213" y="1380713"/>
              <a:ext cx="7880236" cy="4558238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853977B3-C6E9-46C9-B522-E2611A65357E}"/>
                </a:ext>
              </a:extLst>
            </p:cNvPr>
            <p:cNvSpPr txBox="1"/>
            <p:nvPr/>
          </p:nvSpPr>
          <p:spPr>
            <a:xfrm>
              <a:off x="-667660" y="3130433"/>
              <a:ext cx="3694873" cy="461665"/>
            </a:xfrm>
            <a:prstGeom prst="rect">
              <a:avLst/>
            </a:prstGeom>
            <a:noFill/>
            <a:ln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/>
                <a:t> </a:t>
              </a:r>
              <a:r>
                <a:rPr lang="en-US" altLang="zh-TW" sz="2400" b="1" dirty="0" err="1"/>
                <a:t>i</a:t>
              </a:r>
              <a:r>
                <a:rPr lang="en-US" altLang="zh-TW" sz="2400" b="1" dirty="0"/>
                <a:t>. </a:t>
              </a:r>
              <a:r>
                <a:rPr lang="zh-TW" altLang="en-US" sz="2400" b="1" dirty="0"/>
                <a:t>點擊「訊息說明」連結</a:t>
              </a:r>
              <a:endParaRPr lang="en-US" sz="2400" b="1" dirty="0"/>
            </a:p>
          </p:txBody>
        </p:sp>
        <p:cxnSp>
          <p:nvCxnSpPr>
            <p:cNvPr id="7" name="接點: 肘形 6">
              <a:extLst>
                <a:ext uri="{FF2B5EF4-FFF2-40B4-BE49-F238E27FC236}">
                  <a16:creationId xmlns:a16="http://schemas.microsoft.com/office/drawing/2014/main" id="{537EF007-706B-439E-A0B0-C0BD96D137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32501" y="3630015"/>
              <a:ext cx="3694873" cy="2084985"/>
            </a:xfrm>
            <a:prstGeom prst="bentConnector3">
              <a:avLst>
                <a:gd name="adj1" fmla="val -34"/>
              </a:avLst>
            </a:prstGeom>
            <a:solidFill>
              <a:schemeClr val="accent1"/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流程圖: 接點 10">
              <a:extLst>
                <a:ext uri="{FF2B5EF4-FFF2-40B4-BE49-F238E27FC236}">
                  <a16:creationId xmlns:a16="http://schemas.microsoft.com/office/drawing/2014/main" id="{1C5E0334-AD67-47C5-9F6F-DB7F6B504C47}"/>
                </a:ext>
              </a:extLst>
            </p:cNvPr>
            <p:cNvSpPr/>
            <p:nvPr/>
          </p:nvSpPr>
          <p:spPr bwMode="auto">
            <a:xfrm>
              <a:off x="5185742" y="5654704"/>
              <a:ext cx="141632" cy="140470"/>
            </a:xfrm>
            <a:prstGeom prst="flowChartConnector">
              <a:avLst/>
            </a:prstGeom>
            <a:solidFill>
              <a:srgbClr val="49734B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開啟參數檔案（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Testinfo.xls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559661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53977B3-C6E9-46C9-B522-E2611A65357E}"/>
              </a:ext>
            </a:extLst>
          </p:cNvPr>
          <p:cNvSpPr txBox="1"/>
          <p:nvPr/>
        </p:nvSpPr>
        <p:spPr>
          <a:xfrm>
            <a:off x="288505" y="1247648"/>
            <a:ext cx="338256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ii.</a:t>
            </a:r>
            <a:r>
              <a:rPr lang="zh-TW" altLang="en-US" sz="2400" b="1" dirty="0"/>
              <a:t>按「開啟」</a:t>
            </a:r>
            <a:endParaRPr lang="en-US" sz="2400" b="1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開啟參數檔案（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Testinfo.xls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0C292B-E265-40D0-A1FC-55C32F4C6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2" r="19692"/>
          <a:stretch/>
        </p:blipFill>
        <p:spPr>
          <a:xfrm>
            <a:off x="240740" y="2110584"/>
            <a:ext cx="3376202" cy="41021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0AE9C53-BF2D-49DE-9488-BB07096B3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5" r="20892" b="1125"/>
          <a:stretch/>
        </p:blipFill>
        <p:spPr>
          <a:xfrm>
            <a:off x="3947207" y="2118264"/>
            <a:ext cx="3605060" cy="4102133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9000034-5225-464E-8E44-1B328E8A4EA6}"/>
              </a:ext>
            </a:extLst>
          </p:cNvPr>
          <p:cNvSpPr txBox="1"/>
          <p:nvPr/>
        </p:nvSpPr>
        <p:spPr>
          <a:xfrm>
            <a:off x="3911600" y="1247648"/>
            <a:ext cx="364066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iii.</a:t>
            </a:r>
            <a:r>
              <a:rPr lang="zh-TW" altLang="en-US" sz="2400" b="1" dirty="0"/>
              <a:t>輸入學校密碼匙後，按「開啟」</a:t>
            </a:r>
            <a:endParaRPr lang="en-US" sz="2400" b="1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7CA12B1-8B42-4F91-9792-3F212EA67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805" y="2118263"/>
            <a:ext cx="4217455" cy="410213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0E2F2BA-90E5-41F5-8E1D-FA5192E636A2}"/>
              </a:ext>
            </a:extLst>
          </p:cNvPr>
          <p:cNvSpPr txBox="1"/>
          <p:nvPr/>
        </p:nvSpPr>
        <p:spPr>
          <a:xfrm>
            <a:off x="7882053" y="1341257"/>
            <a:ext cx="381158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iv.</a:t>
            </a:r>
            <a:r>
              <a:rPr lang="zh-TW" altLang="en-US" sz="2400" b="1" dirty="0"/>
              <a:t>訊息狀況轉為「已打開」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84427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匯入參數檔案（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Testinfo.xls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B454D20-30F4-4744-8D01-A4738460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香港學科測驗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資料互換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處理已接收資料</a:t>
            </a:r>
            <a:endParaRPr lang="en-US" altLang="zh-TW" sz="2200" dirty="0"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F8509A7-F74A-4966-90FC-F948F70BDBD5}"/>
              </a:ext>
            </a:extLst>
          </p:cNvPr>
          <p:cNvGrpSpPr/>
          <p:nvPr/>
        </p:nvGrpSpPr>
        <p:grpSpPr>
          <a:xfrm>
            <a:off x="1021669" y="2052253"/>
            <a:ext cx="7250807" cy="3504813"/>
            <a:chOff x="1021669" y="2052253"/>
            <a:chExt cx="7250807" cy="350481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04C7847-B4FC-4210-BB2A-C49F51968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669" y="2052253"/>
              <a:ext cx="7250807" cy="3504813"/>
            </a:xfrm>
            <a:prstGeom prst="rect">
              <a:avLst/>
            </a:prstGeom>
            <a:effectLst>
              <a:outerShdw blurRad="558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8299E8F-E081-4D01-86D2-09395705314C}"/>
                </a:ext>
              </a:extLst>
            </p:cNvPr>
            <p:cNvSpPr/>
            <p:nvPr/>
          </p:nvSpPr>
          <p:spPr bwMode="auto">
            <a:xfrm>
              <a:off x="1165357" y="5179906"/>
              <a:ext cx="1184532" cy="22352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85725"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785FDD64-DF6E-40F8-AA22-B3A9D1D23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806" y="2816790"/>
            <a:ext cx="5343525" cy="3057525"/>
          </a:xfrm>
          <a:prstGeom prst="rect">
            <a:avLst/>
          </a:prstGeom>
          <a:effectLst>
            <a:outerShdw blurRad="5207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4396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716312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編修積分輸入方法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CB454D20-30F4-4744-8D01-A4738460C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66" y="1111847"/>
            <a:ext cx="11322898" cy="66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新細明體" charset="-120"/>
              </a:defRPr>
            </a:lvl9pPr>
          </a:lstStyle>
          <a:p>
            <a:pPr algn="ctr">
              <a:lnSpc>
                <a:spcPct val="150000"/>
              </a:lnSpc>
              <a:buSzPct val="80000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香港學科測驗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&gt;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設定</a:t>
            </a:r>
            <a:endParaRPr lang="en-US" altLang="zh-TW" sz="2200" dirty="0">
              <a:latin typeface="+mn-ea"/>
              <a:ea typeface="+mn-ea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B05BEED-0D77-46F6-87F0-7BC82738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9" y="2092841"/>
            <a:ext cx="5961831" cy="3356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A682D80-B801-4A5B-ACF9-173BA3E8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162" y="2056774"/>
            <a:ext cx="5655502" cy="41158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60314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編修積分輸入方法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輸入項目分數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FA50D81-C452-4DB0-9D58-C0A533C7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17" y="1776416"/>
            <a:ext cx="5861715" cy="419818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58823DF-15CD-4F95-ABED-A15BA922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8" y="1776416"/>
            <a:ext cx="4341057" cy="4055572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13FAAAF5-DA45-4206-BC1E-ACF67427964D}"/>
              </a:ext>
            </a:extLst>
          </p:cNvPr>
          <p:cNvSpPr/>
          <p:nvPr/>
        </p:nvSpPr>
        <p:spPr bwMode="auto">
          <a:xfrm>
            <a:off x="5145437" y="3657600"/>
            <a:ext cx="387458" cy="650929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rgbClr val="49734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7432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8476E7-03C9-4D6F-81F6-F3688F9B0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C121CC0-7691-4969-B4DD-91611901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47" y="271597"/>
            <a:ext cx="965241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defRPr>
            </a:lvl9pPr>
          </a:lstStyle>
          <a:p>
            <a:pPr marL="0" lvl="1" eaLnBrk="1" hangingPunct="1">
              <a:buClr>
                <a:srgbClr val="CC0099"/>
              </a:buClr>
              <a:buSzPct val="55000"/>
              <a:tabLst>
                <a:tab pos="8956675" algn="r"/>
              </a:tabLst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編修積分輸入方法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 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輸入全卷總分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13FAAAF5-DA45-4206-BC1E-ACF67427964D}"/>
              </a:ext>
            </a:extLst>
          </p:cNvPr>
          <p:cNvSpPr/>
          <p:nvPr/>
        </p:nvSpPr>
        <p:spPr bwMode="auto">
          <a:xfrm>
            <a:off x="5477224" y="3657599"/>
            <a:ext cx="387458" cy="650929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rgbClr val="49734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A1633E6-F8AB-4CFD-819C-592949CC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08" y="1681756"/>
            <a:ext cx="5154930" cy="46026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BF278B2-6771-4E97-88CF-81F01AC5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1" y="1832995"/>
            <a:ext cx="4718095" cy="39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21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deb2b0-382b-46e0-953e-fe373c01e01d"/>
    <lcf76f155ced4ddcb4097134ff3c332f xmlns="3d76310b-ceb6-4baf-8212-2fb1443a92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3A711D-3B4C-4E17-AFA3-4C650B7CCE0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d76310b-ceb6-4baf-8212-2fb1443a9293"/>
    <ds:schemaRef ds:uri="50deb2b0-382b-46e0-953e-fe373c01e0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67941</TotalTime>
  <Words>234</Words>
  <PresentationFormat>寬螢幕</PresentationFormat>
  <Paragraphs>44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Microsoft JhengHei</vt:lpstr>
      <vt:lpstr>Microsoft JhengHei</vt:lpstr>
      <vt:lpstr>新細明體</vt:lpstr>
      <vt:lpstr>Arial</vt:lpstr>
      <vt:lpstr>Calibri</vt:lpstr>
      <vt:lpstr>Cooper Black</vt:lpstr>
      <vt:lpstr>Tahoma</vt:lpstr>
      <vt:lpstr>Times New Roman</vt:lpstr>
      <vt:lpstr>Trebuchet MS</vt:lpstr>
      <vt:lpstr>Wingdings</vt:lpstr>
      <vt:lpstr>佈景主題1</vt:lpstr>
      <vt:lpstr> 香港學科測驗    </vt:lpstr>
      <vt:lpstr>編修中一入學前香港學科測驗成績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2024-11-27T04:58:55Z</dcterms:modified>
</cp:coreProperties>
</file>